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8" r:id="rId2"/>
    <p:sldId id="473" r:id="rId3"/>
    <p:sldId id="499" r:id="rId4"/>
    <p:sldId id="474" r:id="rId5"/>
    <p:sldId id="476" r:id="rId6"/>
    <p:sldId id="500" r:id="rId7"/>
    <p:sldId id="477" r:id="rId8"/>
    <p:sldId id="502" r:id="rId9"/>
    <p:sldId id="479" r:id="rId10"/>
    <p:sldId id="478" r:id="rId11"/>
    <p:sldId id="501" r:id="rId12"/>
    <p:sldId id="481" r:id="rId13"/>
    <p:sldId id="483" r:id="rId14"/>
    <p:sldId id="487" r:id="rId15"/>
    <p:sldId id="486" r:id="rId16"/>
    <p:sldId id="467" r:id="rId17"/>
    <p:sldId id="484" r:id="rId18"/>
    <p:sldId id="485" r:id="rId19"/>
    <p:sldId id="49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3" autoAdjust="0"/>
    <p:restoredTop sz="82632" autoAdjust="0"/>
  </p:normalViewPr>
  <p:slideViewPr>
    <p:cSldViewPr>
      <p:cViewPr>
        <p:scale>
          <a:sx n="125" d="100"/>
          <a:sy n="125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19DED-E4D7-444D-859F-BEBCDD929C1D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F8C78-C649-4E09-B03F-19932D5310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596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r>
              <a:rPr lang="ru-RU" dirty="0" smtClean="0"/>
              <a:t>История проекта в РФ и Тверской области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специфика Тверского региона (территория, коммуникации, состав и плотность населения,)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обоснование целесообразности участия населения в мониторинге проблем, принятии решения о приоритетном направлении участия, предположение целесообразности продвижения проекта с учётом полученного опыта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F8C78-C649-4E09-B03F-19932D53109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497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Какие из нижеприведенных мероприятий не</a:t>
            </a:r>
            <a:r>
              <a:rPr lang="ru-RU" baseline="0" dirty="0" smtClean="0"/>
              <a:t> могут быть использованы при подготовке общих собраний</a:t>
            </a:r>
          </a:p>
          <a:p>
            <a:r>
              <a:rPr lang="ru-RU" baseline="0" dirty="0" smtClean="0"/>
              <a:t>А. Предварительные собрания в трудовых коллективах</a:t>
            </a:r>
          </a:p>
          <a:p>
            <a:r>
              <a:rPr lang="ru-RU" baseline="0" dirty="0" smtClean="0"/>
              <a:t>Б. Анкетирование по месту жительства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В. Административное решение руководства бюджетных учреждений </a:t>
            </a:r>
          </a:p>
          <a:p>
            <a:r>
              <a:rPr lang="ru-RU" baseline="0" dirty="0" smtClean="0"/>
              <a:t>Г. Опросные листы </a:t>
            </a:r>
          </a:p>
          <a:p>
            <a:r>
              <a:rPr lang="ru-RU" baseline="0" dirty="0" smtClean="0"/>
              <a:t>Д. Все указанные мероприятия могут быть использованы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F8C78-C649-4E09-B03F-19932D53109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78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2060"/>
                </a:solidFill>
              </a:rPr>
              <a:t>Определение реалистичности выполнения проектов осуществляется на этапе: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u="sng" dirty="0" smtClean="0">
                <a:solidFill>
                  <a:srgbClr val="002060"/>
                </a:solidFill>
              </a:rPr>
              <a:t>А. Подготовки общего собрания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2060"/>
                </a:solidFill>
              </a:rPr>
              <a:t>Б. Проведения общего </a:t>
            </a:r>
            <a:r>
              <a:rPr lang="ru-RU" baseline="0" dirty="0" smtClean="0">
                <a:solidFill>
                  <a:srgbClr val="002060"/>
                </a:solidFill>
              </a:rPr>
              <a:t>собрания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solidFill>
                  <a:srgbClr val="002060"/>
                </a:solidFill>
              </a:rPr>
              <a:t>В. Подготовки заявки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>
              <a:solidFill>
                <a:srgbClr val="00206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solidFill>
                  <a:srgbClr val="002060"/>
                </a:solidFill>
              </a:rPr>
              <a:t>Определение реалистичности выполнения проектов не предполагает следующего: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2060"/>
                </a:solidFill>
              </a:rPr>
              <a:t>А. Оценку стоимости проектов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2060"/>
                </a:solidFill>
              </a:rPr>
              <a:t>Б. </a:t>
            </a:r>
            <a:r>
              <a:rPr lang="ru-RU" u="sng" dirty="0" smtClean="0">
                <a:solidFill>
                  <a:srgbClr val="002060"/>
                </a:solidFill>
              </a:rPr>
              <a:t>Разработку ПСД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2060"/>
                </a:solidFill>
              </a:rPr>
              <a:t>В. Оценку стоимости реализации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2060"/>
                </a:solidFill>
              </a:rPr>
              <a:t>Г. Оценку состояния объектов</a:t>
            </a:r>
            <a:r>
              <a:rPr lang="ru-RU" baseline="0" dirty="0" smtClean="0">
                <a:solidFill>
                  <a:srgbClr val="002060"/>
                </a:solidFill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F8C78-C649-4E09-B03F-19932D53109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819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Концентрация выступления консультанта</a:t>
            </a:r>
            <a:r>
              <a:rPr lang="ru-RU" baseline="0" dirty="0" smtClean="0"/>
              <a:t> на сути предстоящей работы и  практическом опыте пилотного проекта 2012-2013 </a:t>
            </a:r>
            <a:r>
              <a:rPr lang="ru-RU" baseline="0" dirty="0" err="1" smtClean="0"/>
              <a:t>г.г</a:t>
            </a:r>
            <a:r>
              <a:rPr lang="ru-RU" baseline="0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ru-RU" baseline="0" dirty="0" smtClean="0"/>
              <a:t>Комментарии по Чек-листу для администратора поселения (содержание отдельным слайдом)</a:t>
            </a:r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Что не обязательно</a:t>
            </a:r>
            <a:r>
              <a:rPr lang="ru-RU" baseline="0" dirty="0" smtClean="0"/>
              <a:t> включать в повестку общего собрания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sz="1200" dirty="0" smtClean="0">
                <a:solidFill>
                  <a:srgbClr val="002060"/>
                </a:solidFill>
                <a:cs typeface="Arial" pitchFamily="34" charset="0"/>
              </a:rPr>
              <a:t>А. Информацию</a:t>
            </a:r>
            <a:r>
              <a:rPr lang="ru-RU" sz="1200" baseline="0" dirty="0" smtClean="0">
                <a:solidFill>
                  <a:srgbClr val="002060"/>
                </a:solidFill>
                <a:cs typeface="Arial" pitchFamily="34" charset="0"/>
              </a:rPr>
              <a:t> о</a:t>
            </a:r>
            <a:r>
              <a:rPr lang="ru-RU" sz="1200" dirty="0" smtClean="0">
                <a:solidFill>
                  <a:srgbClr val="002060"/>
                </a:solidFill>
                <a:cs typeface="Arial" pitchFamily="34" charset="0"/>
              </a:rPr>
              <a:t> ППМИ; 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sz="1200" dirty="0" smtClean="0">
                <a:solidFill>
                  <a:srgbClr val="002060"/>
                </a:solidFill>
                <a:cs typeface="Arial" pitchFamily="34" charset="0"/>
              </a:rPr>
              <a:t>Б. Решение</a:t>
            </a:r>
            <a:r>
              <a:rPr lang="ru-RU" sz="1200" baseline="0" dirty="0" smtClean="0">
                <a:solidFill>
                  <a:srgbClr val="002060"/>
                </a:solidFill>
                <a:cs typeface="Arial" pitchFamily="34" charset="0"/>
              </a:rPr>
              <a:t> о величине вклада из бюджета муниципального </a:t>
            </a:r>
            <a:r>
              <a:rPr lang="ru-RU" sz="1200" baseline="0" dirty="0" err="1" smtClean="0">
                <a:solidFill>
                  <a:srgbClr val="002060"/>
                </a:solidFill>
                <a:cs typeface="Arial" pitchFamily="34" charset="0"/>
              </a:rPr>
              <a:t>посления</a:t>
            </a:r>
            <a:r>
              <a:rPr lang="ru-RU" sz="1200" baseline="0" dirty="0" smtClean="0">
                <a:solidFill>
                  <a:srgbClr val="002060"/>
                </a:solidFill>
                <a:cs typeface="Arial" pitchFamily="34" charset="0"/>
              </a:rPr>
              <a:t>;</a:t>
            </a:r>
            <a:endParaRPr lang="ru-RU" sz="1200" dirty="0" smtClean="0">
              <a:solidFill>
                <a:srgbClr val="002060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sz="1200" dirty="0" smtClean="0">
                <a:solidFill>
                  <a:srgbClr val="002060"/>
                </a:solidFill>
                <a:cs typeface="Arial" pitchFamily="34" charset="0"/>
              </a:rPr>
              <a:t>В. Решение об участии населенного пункта в ППМИ;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sz="1200" dirty="0" smtClean="0">
                <a:solidFill>
                  <a:srgbClr val="002060"/>
                </a:solidFill>
                <a:cs typeface="Arial" pitchFamily="34" charset="0"/>
              </a:rPr>
              <a:t>Г. Определение приоритетной проблемы; 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sz="1200" dirty="0" smtClean="0">
                <a:solidFill>
                  <a:srgbClr val="002060"/>
                </a:solidFill>
                <a:cs typeface="Arial" pitchFamily="34" charset="0"/>
              </a:rPr>
              <a:t>Д. Выборы членов инициативной группы;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sz="1200" dirty="0" smtClean="0">
                <a:solidFill>
                  <a:srgbClr val="002060"/>
                </a:solidFill>
                <a:cs typeface="Arial" pitchFamily="34" charset="0"/>
              </a:rPr>
              <a:t>Е. Определение  вклада населения и возможных спонсоров  (форма и количество)</a:t>
            </a:r>
            <a:endParaRPr 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AADD51-15E6-4B51-A4E8-2C95F58CC9A9}" type="slidenum">
              <a:rPr lang="ru-RU" smtClean="0"/>
              <a:pPr/>
              <a:t>13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34340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AACD90-803D-4139-82B1-5104A6B64C06}" type="slidenum">
              <a:rPr lang="ru-RU" smtClean="0"/>
              <a:pPr/>
              <a:t>14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29376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- Обоснование целесообразности проведения собрания представителей, т.к. количество населенных</a:t>
            </a:r>
            <a:r>
              <a:rPr lang="ru-RU" baseline="0" dirty="0" smtClean="0"/>
              <a:t> пунктов в сельских поселениях Тверской области</a:t>
            </a:r>
            <a:r>
              <a:rPr lang="ru-RU" dirty="0" smtClean="0"/>
              <a:t> иногда свыше</a:t>
            </a:r>
            <a:r>
              <a:rPr lang="ru-RU" baseline="0" dirty="0" smtClean="0"/>
              <a:t> 90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- Какую</a:t>
            </a:r>
            <a:r>
              <a:rPr lang="ru-RU" baseline="0" dirty="0" smtClean="0"/>
              <a:t> форму проведения избрать? (учёт факторов административного деления, наличия структурированных коллективов по профессиональному, территориальному, иному признаку)</a:t>
            </a:r>
            <a:endParaRPr lang="ru-RU" dirty="0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AACD90-803D-4139-82B1-5104A6B64C06}" type="slidenum">
              <a:rPr lang="ru-RU" smtClean="0"/>
              <a:pPr/>
              <a:t>15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70528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F8C78-C649-4E09-B03F-19932D53109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970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- Своевременная консультация администрации СП и актива населения с учётом опыта завершенного</a:t>
            </a:r>
            <a:r>
              <a:rPr lang="ru-RU" baseline="0" dirty="0" smtClean="0"/>
              <a:t> пилотного проекта в Тверской области</a:t>
            </a:r>
          </a:p>
          <a:p>
            <a:r>
              <a:rPr lang="ru-RU" baseline="0" dirty="0" smtClean="0"/>
              <a:t>- Консультационная поддержка на этапе оповещения населения, проработки вариантов проектов и подготовки проведения собрания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Непосредственное присутствие на наиболее представительных собраниях с выдвигаемыми альтернативными предложениями</a:t>
            </a:r>
          </a:p>
          <a:p>
            <a:pPr marL="171450" indent="-171450">
              <a:buFontTx/>
              <a:buChar char="-"/>
            </a:pPr>
            <a:endParaRPr lang="ru-RU" baseline="0" dirty="0" smtClean="0"/>
          </a:p>
          <a:p>
            <a:pPr marL="171450" indent="-171450">
              <a:buFontTx/>
              <a:buChar char="-"/>
            </a:pP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F8C78-C649-4E09-B03F-19932D53109F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339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baseline="0" dirty="0" smtClean="0"/>
              <a:t>Какое из нижеприведенных утверждений о роли консультантов ВБ является неверным: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ru-RU" baseline="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baseline="0" dirty="0" smtClean="0"/>
              <a:t>А. Консультант ВБ </a:t>
            </a:r>
            <a:r>
              <a:rPr lang="ru-RU" sz="1200" dirty="0" smtClean="0">
                <a:solidFill>
                  <a:srgbClr val="002060"/>
                </a:solidFill>
              </a:rPr>
              <a:t>информирует участников собрания о ППМИ, его целях, задачах, подходах и процедурах</a:t>
            </a:r>
            <a:endParaRPr lang="ru-RU" baseline="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baseline="0" dirty="0" smtClean="0"/>
              <a:t>Б. Консультант ВБ информирует участников о возможных механизмах участия населения в эксплуатации и сохранения объекта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u="sng" baseline="0" dirty="0" smtClean="0"/>
              <a:t>В. Консультант ВБ принимает участие в </a:t>
            </a:r>
            <a:r>
              <a:rPr lang="ru-RU" u="sng" baseline="0" smtClean="0"/>
              <a:t>решении вопроса о </a:t>
            </a:r>
            <a:r>
              <a:rPr lang="ru-RU" u="sng" baseline="0" dirty="0" smtClean="0"/>
              <a:t>формах и размерах вклада населения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baseline="0" dirty="0" smtClean="0"/>
              <a:t>Г. Консультант ВБ информирует участников собрания о возможных вариантах решения обсуждаемых проблем</a:t>
            </a:r>
          </a:p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F8C78-C649-4E09-B03F-19932D53109F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339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928803"/>
            <a:ext cx="7272808" cy="2580318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ru-RU" sz="4900" dirty="0" smtClean="0">
                <a:solidFill>
                  <a:schemeClr val="tx2"/>
                </a:solidFill>
              </a:rPr>
              <a:t> Отбор приоритетных проектов с участием населения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013176"/>
            <a:ext cx="6400800" cy="100811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с. Киргиз-Мияки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2017 </a:t>
            </a:r>
            <a:r>
              <a:rPr lang="ru-RU" sz="2400" dirty="0">
                <a:solidFill>
                  <a:srgbClr val="002060"/>
                </a:solidFill>
              </a:rPr>
              <a:t>г.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260648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cap="all" dirty="0" smtClean="0">
                <a:solidFill>
                  <a:srgbClr val="002060"/>
                </a:solidFill>
              </a:rPr>
              <a:t>Всемирный банк</a:t>
            </a:r>
            <a:endParaRPr lang="ru-RU" sz="3200" b="1" cap="al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268760"/>
            <a:ext cx="7211144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Ко времени проведения общего собрания необходимо иметь и предъявить представителю ПЦ, и позже приложить к конкурсной заявке документы, подтверждающие проведение предварительных мероприятий: </a:t>
            </a:r>
          </a:p>
          <a:p>
            <a:r>
              <a:rPr lang="ru-RU" sz="3000" dirty="0">
                <a:solidFill>
                  <a:srgbClr val="002060"/>
                </a:solidFill>
              </a:rPr>
              <a:t>Протоколы и фотографии </a:t>
            </a:r>
            <a:r>
              <a:rPr lang="ru-RU" sz="3000" dirty="0" smtClean="0">
                <a:solidFill>
                  <a:srgbClr val="002060"/>
                </a:solidFill>
              </a:rPr>
              <a:t>(на которых видны все участники) предварительных собраний </a:t>
            </a:r>
            <a:r>
              <a:rPr lang="ru-RU" sz="3000" dirty="0">
                <a:solidFill>
                  <a:srgbClr val="002060"/>
                </a:solidFill>
              </a:rPr>
              <a:t>по </a:t>
            </a:r>
            <a:r>
              <a:rPr lang="ru-RU" sz="3000" dirty="0" smtClean="0">
                <a:solidFill>
                  <a:srgbClr val="002060"/>
                </a:solidFill>
              </a:rPr>
              <a:t>месту жительства, трудовых коллективов и общественных организаций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Обработанные анкеты и опросные листы со  сводными результатами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Итоги творческих конкурсов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Другие необходимые документы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Подтверждение проведения предварительных мероприятий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132856"/>
            <a:ext cx="7571184" cy="864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Проведение общего собрания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2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99176" cy="10527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Порядок проведения общего собрания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268760"/>
            <a:ext cx="7283152" cy="5328592"/>
          </a:xfrm>
        </p:spPr>
        <p:txBody>
          <a:bodyPr>
            <a:normAutofit fontScale="92500"/>
          </a:bodyPr>
          <a:lstStyle/>
          <a:p>
            <a:r>
              <a:rPr lang="ru-RU" sz="2600" dirty="0" smtClean="0">
                <a:solidFill>
                  <a:srgbClr val="002060"/>
                </a:solidFill>
              </a:rPr>
              <a:t>Администрация МО, проводящая собрание, получает инструкцию по его подготовке и проведению;</a:t>
            </a:r>
          </a:p>
          <a:p>
            <a:r>
              <a:rPr lang="ru-RU" sz="2600" dirty="0" smtClean="0">
                <a:solidFill>
                  <a:srgbClr val="002060"/>
                </a:solidFill>
              </a:rPr>
              <a:t>В общем собрании должно принять участие </a:t>
            </a:r>
            <a:r>
              <a:rPr lang="ru-RU" sz="2600" b="1" dirty="0" smtClean="0">
                <a:solidFill>
                  <a:srgbClr val="002060"/>
                </a:solidFill>
              </a:rPr>
              <a:t>значительная часть </a:t>
            </a:r>
            <a:r>
              <a:rPr lang="ru-RU" sz="2600" b="1" smtClean="0">
                <a:solidFill>
                  <a:srgbClr val="002060"/>
                </a:solidFill>
              </a:rPr>
              <a:t>населения </a:t>
            </a:r>
          </a:p>
          <a:p>
            <a:r>
              <a:rPr lang="ru-RU" sz="2600" smtClean="0">
                <a:solidFill>
                  <a:srgbClr val="002060"/>
                </a:solidFill>
              </a:rPr>
              <a:t>Администрация </a:t>
            </a:r>
            <a:r>
              <a:rPr lang="ru-RU" sz="2600" dirty="0" smtClean="0">
                <a:solidFill>
                  <a:srgbClr val="002060"/>
                </a:solidFill>
              </a:rPr>
              <a:t>должна обеспечить помещением, пригодным для проведения собрания: </a:t>
            </a:r>
          </a:p>
          <a:p>
            <a:pPr lvl="1">
              <a:buFontTx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наличие отопления, освещения, микрофонов (при необходимости);</a:t>
            </a:r>
          </a:p>
          <a:p>
            <a:pPr lvl="1">
              <a:buFontTx/>
              <a:buChar char="-"/>
            </a:pPr>
            <a:r>
              <a:rPr lang="ru-RU" sz="2600" dirty="0">
                <a:solidFill>
                  <a:srgbClr val="002060"/>
                </a:solidFill>
              </a:rPr>
              <a:t>н</a:t>
            </a:r>
            <a:r>
              <a:rPr lang="ru-RU" sz="2600" dirty="0" smtClean="0">
                <a:solidFill>
                  <a:srgbClr val="002060"/>
                </a:solidFill>
              </a:rPr>
              <a:t>аличие достаточного количества мест для размещения участников;</a:t>
            </a:r>
          </a:p>
          <a:p>
            <a:pPr lvl="1">
              <a:buFontTx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возможность демонстрации презентационных и видео материалов (при необходимости)</a:t>
            </a:r>
          </a:p>
          <a:p>
            <a:pPr>
              <a:buFontTx/>
              <a:buChar char="-"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78092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48872" cy="77809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600" dirty="0" smtClean="0">
                <a:solidFill>
                  <a:srgbClr val="FF0000"/>
                </a:solidFill>
              </a:rPr>
              <a:t>Повестка дня общего собрания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28" y="1556791"/>
            <a:ext cx="7105672" cy="487260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sz="2800" dirty="0" smtClean="0">
                <a:solidFill>
                  <a:srgbClr val="002060"/>
                </a:solidFill>
                <a:cs typeface="Arial" pitchFamily="34" charset="0"/>
              </a:rPr>
              <a:t>Повестка дня общего собрания включает: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  <a:cs typeface="Arial" pitchFamily="34" charset="0"/>
              </a:rPr>
              <a:t>Информация о ППМИ; 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  <a:cs typeface="Arial" pitchFamily="34" charset="0"/>
              </a:rPr>
              <a:t>Принятие решения об участии населенного пункта в ППМИ;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  <a:cs typeface="Arial" pitchFamily="34" charset="0"/>
              </a:rPr>
              <a:t>Определение приоритетной проблемы (как из рассмотренных предварительно, так и высказанных в ходе собрания); 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  <a:cs typeface="Arial" pitchFamily="34" charset="0"/>
              </a:rPr>
              <a:t>Определение  вклада населения (форма и количество) и возможных спонсоров;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  <a:cs typeface="Arial" pitchFamily="34" charset="0"/>
              </a:rPr>
              <a:t>Выборы членов инициативной группы.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sz="2800" dirty="0" smtClean="0">
                <a:solidFill>
                  <a:srgbClr val="002060"/>
                </a:solidFill>
                <a:cs typeface="Arial" pitchFamily="34" charset="0"/>
              </a:rPr>
              <a:t>Ведется протокол собрания, в котором отражаются все решения по этим вопросам</a:t>
            </a:r>
          </a:p>
        </p:txBody>
      </p:sp>
    </p:spTree>
    <p:extLst>
      <p:ext uri="{BB962C8B-B14F-4D97-AF65-F5344CB8AC3E}">
        <p14:creationId xmlns:p14="http://schemas.microsoft.com/office/powerpoint/2010/main" val="75416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8640"/>
            <a:ext cx="8229600" cy="10081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 ходе </a:t>
            </a:r>
            <a:r>
              <a:rPr lang="ru-RU" sz="3600" dirty="0">
                <a:solidFill>
                  <a:srgbClr val="FF0000"/>
                </a:solidFill>
              </a:rPr>
              <a:t>проведения </a:t>
            </a:r>
            <a:r>
              <a:rPr lang="ru-RU" sz="3600" dirty="0" smtClean="0">
                <a:solidFill>
                  <a:srgbClr val="FF0000"/>
                </a:solidFill>
              </a:rPr>
              <a:t>собрания:</a:t>
            </a:r>
            <a:endParaRPr lang="ru-RU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196753"/>
            <a:ext cx="7632848" cy="537552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2600" dirty="0" smtClean="0">
                <a:solidFill>
                  <a:srgbClr val="002060"/>
                </a:solidFill>
                <a:cs typeface="Arial" pitchFamily="34" charset="0"/>
              </a:rPr>
              <a:t>Важно четко и ясно донести до участников систему и основные критерии конкурсного отбора </a:t>
            </a:r>
          </a:p>
          <a:p>
            <a:pPr>
              <a:spcBef>
                <a:spcPts val="1200"/>
              </a:spcBef>
            </a:pPr>
            <a:r>
              <a:rPr lang="ru-RU" sz="2600" dirty="0" smtClean="0">
                <a:solidFill>
                  <a:srgbClr val="002060"/>
                </a:solidFill>
                <a:cs typeface="Arial" pitchFamily="34" charset="0"/>
              </a:rPr>
              <a:t>Все участники должны иметь возможность выдвинуть на обсуждение свои предложения</a:t>
            </a:r>
          </a:p>
          <a:p>
            <a:pPr>
              <a:spcBef>
                <a:spcPts val="1200"/>
              </a:spcBef>
            </a:pPr>
            <a:r>
              <a:rPr lang="ru-RU" sz="2600" dirty="0" smtClean="0">
                <a:solidFill>
                  <a:srgbClr val="002060"/>
                </a:solidFill>
                <a:cs typeface="Arial" pitchFamily="34" charset="0"/>
              </a:rPr>
              <a:t>При обсуждении выдвинутых проектов важно учесть все предложения и зафиксировать их. С этой целью можно использовать школьную доску или  доску с прикрепленным листом бумаги для записи всех поступивших предложений. Затем, после аргументированных разъяснений, исключить невыполнимые. По оставшимся проголосовать.</a:t>
            </a:r>
          </a:p>
        </p:txBody>
      </p:sp>
    </p:spTree>
    <p:extLst>
      <p:ext uri="{BB962C8B-B14F-4D97-AF65-F5344CB8AC3E}">
        <p14:creationId xmlns:p14="http://schemas.microsoft.com/office/powerpoint/2010/main" val="21771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8640"/>
            <a:ext cx="8229600" cy="10081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 ходе </a:t>
            </a:r>
            <a:r>
              <a:rPr lang="ru-RU" sz="3600" dirty="0">
                <a:solidFill>
                  <a:srgbClr val="FF0000"/>
                </a:solidFill>
              </a:rPr>
              <a:t>проведения </a:t>
            </a:r>
            <a:r>
              <a:rPr lang="ru-RU" sz="3600" dirty="0" smtClean="0">
                <a:solidFill>
                  <a:srgbClr val="FF0000"/>
                </a:solidFill>
              </a:rPr>
              <a:t>собрания:</a:t>
            </a:r>
            <a:endParaRPr lang="ru-RU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196753"/>
            <a:ext cx="7740352" cy="537552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  <a:cs typeface="Arial" pitchFamily="34" charset="0"/>
              </a:rPr>
              <a:t>Предложения по размеру и формам вклада населения должны выдвигаться самими участниками – без какого-либо давления;</a:t>
            </a: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  <a:cs typeface="Arial" pitchFamily="34" charset="0"/>
              </a:rPr>
              <a:t>Консультант может объяснить каким образом размер вклада может повлиять на вероятность победить в конкурсе;</a:t>
            </a: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  <a:cs typeface="Arial" pitchFamily="34" charset="0"/>
              </a:rPr>
              <a:t>Обсуждая вклад населения, лучше сделать упор не на общем его объеме, а на вкладе каждого участника (человека или домовладения). К примеру, если в селе в 150 дворов, объявить, что хорошо бы собрать  75 000 рублей, то это может вызвать непринятие. При предложении же собрать по 500 рублей со двора последует реальное обсуждение возможностей. </a:t>
            </a:r>
          </a:p>
        </p:txBody>
      </p:sp>
    </p:spTree>
    <p:extLst>
      <p:ext uri="{BB962C8B-B14F-4D97-AF65-F5344CB8AC3E}">
        <p14:creationId xmlns:p14="http://schemas.microsoft.com/office/powerpoint/2010/main" val="19853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85010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Итоговые документы собрания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196752"/>
            <a:ext cx="7283152" cy="54006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Регистрационный лист с подписями участников</a:t>
            </a: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Протокол собрания с обязательными пунктами повестки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Несколько фотографий хода собрания, на которых видны все участники</a:t>
            </a:r>
          </a:p>
        </p:txBody>
      </p:sp>
    </p:spTree>
    <p:extLst>
      <p:ext uri="{BB962C8B-B14F-4D97-AF65-F5344CB8AC3E}">
        <p14:creationId xmlns:p14="http://schemas.microsoft.com/office/powerpoint/2010/main" val="364105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3300"/>
                </a:solidFill>
              </a:rPr>
              <a:t>Роль консультантов Проектного центра</a:t>
            </a:r>
            <a:endParaRPr lang="en-US" sz="3600" dirty="0" smtClean="0">
              <a:solidFill>
                <a:srgbClr val="FF33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03648" y="1412776"/>
            <a:ext cx="7486709" cy="471338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Консультационная помощь в планировании и подготовке собраний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Участие в общем собрании (в соответствии с заранее согласованным графиком)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Детальное информирование участников собрания о ППМИ, его целях, задачах, подходах и процедурах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Просмотр документов по предварительным собраниям</a:t>
            </a:r>
            <a:endParaRPr lang="ru-RU" sz="2600" dirty="0" smtClean="0">
              <a:solidFill>
                <a:srgbClr val="002060"/>
              </a:solidFill>
            </a:endParaRPr>
          </a:p>
          <a:p>
            <a:endParaRPr lang="ru-RU" sz="26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3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313" y="0"/>
            <a:ext cx="8064896" cy="11430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FF3300"/>
                </a:solidFill>
              </a:rPr>
              <a:t>Роль </a:t>
            </a:r>
            <a:r>
              <a:rPr lang="ru-RU" sz="3600" dirty="0" smtClean="0">
                <a:solidFill>
                  <a:srgbClr val="FF3300"/>
                </a:solidFill>
              </a:rPr>
              <a:t>консультантов Проектного центра</a:t>
            </a:r>
            <a:endParaRPr lang="en-US" sz="3600" dirty="0" smtClean="0">
              <a:solidFill>
                <a:srgbClr val="FF33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03648" y="1124744"/>
            <a:ext cx="7740352" cy="5544616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В случае необходимости, консультирование председателя собрания и его участников, информирование о существующих ограничениях и возможных  решениях задач, возникших по ходу собрания.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По завершении общего собрания, участие в организационном заседании инициативной группы:</a:t>
            </a:r>
          </a:p>
          <a:p>
            <a:pPr lvl="1">
              <a:buFontTx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дополнительные разъяснения членам ИГ по правилам и процедурам ППМИ, </a:t>
            </a:r>
          </a:p>
          <a:p>
            <a:pPr lvl="1">
              <a:buFontTx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определение задач инициативной группы и форм ее работы</a:t>
            </a:r>
          </a:p>
          <a:p>
            <a:pPr lvl="1">
              <a:buFontTx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содействие в выборах руководителя инициативной группы.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Подготовка отчета </a:t>
            </a:r>
            <a:r>
              <a:rPr lang="ru-RU" sz="2800" dirty="0">
                <a:solidFill>
                  <a:srgbClr val="002060"/>
                </a:solidFill>
              </a:rPr>
              <a:t>по посещению МО и </a:t>
            </a:r>
            <a:r>
              <a:rPr lang="ru-RU" sz="2800" dirty="0" smtClean="0">
                <a:solidFill>
                  <a:srgbClr val="002060"/>
                </a:solidFill>
              </a:rPr>
              <a:t>собранию</a:t>
            </a:r>
          </a:p>
          <a:p>
            <a:endParaRPr lang="ru-RU" sz="2600" dirty="0" smtClean="0">
              <a:solidFill>
                <a:srgbClr val="002060"/>
              </a:solidFill>
            </a:endParaRPr>
          </a:p>
          <a:p>
            <a:endParaRPr lang="ru-RU" sz="26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212976"/>
            <a:ext cx="8229600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Содержание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268760"/>
            <a:ext cx="7416824" cy="47525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Информирование населения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Предварительные мероприятия по отбору приоритетных проектов</a:t>
            </a:r>
          </a:p>
          <a:p>
            <a:pPr lvl="1"/>
            <a:r>
              <a:rPr lang="ru-RU" sz="2400" dirty="0" smtClean="0">
                <a:solidFill>
                  <a:srgbClr val="002060"/>
                </a:solidFill>
              </a:rPr>
              <a:t>Сбор необходимой информации</a:t>
            </a:r>
          </a:p>
          <a:p>
            <a:pPr lvl="1"/>
            <a:r>
              <a:rPr lang="ru-RU" sz="2400" dirty="0" smtClean="0">
                <a:solidFill>
                  <a:srgbClr val="002060"/>
                </a:solidFill>
              </a:rPr>
              <a:t>Предварительная оценка возможных проектов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Заключительное общее собрание </a:t>
            </a:r>
          </a:p>
          <a:p>
            <a:pPr lvl="1"/>
            <a:r>
              <a:rPr lang="ru-RU" sz="2400" dirty="0" smtClean="0">
                <a:solidFill>
                  <a:srgbClr val="002060"/>
                </a:solidFill>
              </a:rPr>
              <a:t>Порядок проведения общего собрания</a:t>
            </a:r>
          </a:p>
          <a:p>
            <a:pPr lvl="1"/>
            <a:r>
              <a:rPr lang="ru-RU" sz="2400" dirty="0" smtClean="0">
                <a:solidFill>
                  <a:srgbClr val="002060"/>
                </a:solidFill>
              </a:rPr>
              <a:t>Итоговые документы общего собрания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Роль консультантов ПЦ и ВБ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9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2276871"/>
            <a:ext cx="6851104" cy="792089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0070C0"/>
                </a:solidFill>
              </a:rPr>
              <a:t>Информирование населения</a:t>
            </a:r>
          </a:p>
          <a:p>
            <a:pPr algn="ctr"/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5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272808" cy="105273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Механизмы информирования населения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68760"/>
            <a:ext cx="8172400" cy="54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ru-RU" sz="2800" b="1" dirty="0" smtClean="0">
                <a:solidFill>
                  <a:srgbClr val="002060"/>
                </a:solidFill>
              </a:rPr>
              <a:t>Все возможные формы информирования, в т.ч.: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Объявления в местах, наиболее посещаемых населением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Муниципальные газеты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Сайт администрации поселения/района/</a:t>
            </a:r>
            <a:r>
              <a:rPr lang="ru-RU" dirty="0" smtClean="0">
                <a:solidFill>
                  <a:srgbClr val="FF0000"/>
                </a:solidFill>
              </a:rPr>
              <a:t>города</a:t>
            </a:r>
            <a:endParaRPr lang="ru-RU" dirty="0" smtClean="0">
              <a:solidFill>
                <a:srgbClr val="002060"/>
              </a:solidFill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Социальные сети, электронные письма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Личные контакты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Телефон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Контакты с руководителями организаций 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Информационные / опросные листы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И т.д.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9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98072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Задачи информирования населения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196752"/>
            <a:ext cx="7488832" cy="54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Объяснить населению возможности, предоставляемые ППМИ, а также условия и дальнейшие шаги для участия в проекте;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Стимулировать проведение предварительных обсуждений/мероприятий, направленных на участие в проекте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Сообщить даты, </a:t>
            </a:r>
            <a:r>
              <a:rPr lang="ru-RU" dirty="0">
                <a:solidFill>
                  <a:srgbClr val="002060"/>
                </a:solidFill>
              </a:rPr>
              <a:t>время и место проведения подготовительных мероприятий и заключительного общего собрания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Обеспечить правомочность общего собрания (в т.ч. количество присутствующих);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Вовлечь максимальное количество жителей в процесс принятия необходимых решений;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Учесть наиболее широкий спектр проблем, беспокоящих население</a:t>
            </a:r>
          </a:p>
        </p:txBody>
      </p:sp>
    </p:spTree>
    <p:extLst>
      <p:ext uri="{BB962C8B-B14F-4D97-AF65-F5344CB8AC3E}">
        <p14:creationId xmlns:p14="http://schemas.microsoft.com/office/powerpoint/2010/main" val="16388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28800"/>
            <a:ext cx="7355160" cy="1972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Предварительные мероприятия</a:t>
            </a:r>
          </a:p>
          <a:p>
            <a:pPr marL="0" indent="0" algn="ctr">
              <a:buNone/>
            </a:pPr>
            <a:endParaRPr lang="ru-RU" sz="14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Подготовка общего собрания 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1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715200" cy="105273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Предварительные мероприятия по отбору проекта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340768"/>
            <a:ext cx="7211144" cy="4824536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Предварительные собрания: </a:t>
            </a:r>
          </a:p>
          <a:p>
            <a:pPr lvl="1">
              <a:buFontTx/>
              <a:buChar char="-"/>
            </a:pPr>
            <a:r>
              <a:rPr lang="ru-RU" sz="3000" dirty="0" smtClean="0">
                <a:solidFill>
                  <a:srgbClr val="002060"/>
                </a:solidFill>
              </a:rPr>
              <a:t>по месту жительства;</a:t>
            </a:r>
          </a:p>
          <a:p>
            <a:pPr lvl="1">
              <a:buFontTx/>
              <a:buChar char="-"/>
            </a:pPr>
            <a:r>
              <a:rPr lang="ru-RU" sz="3000" dirty="0" smtClean="0">
                <a:solidFill>
                  <a:srgbClr val="002060"/>
                </a:solidFill>
              </a:rPr>
              <a:t>в трудовых коллективах;</a:t>
            </a:r>
          </a:p>
          <a:p>
            <a:pPr lvl="1">
              <a:buFontTx/>
              <a:buChar char="-"/>
            </a:pPr>
            <a:r>
              <a:rPr lang="ru-RU" sz="3000" dirty="0" smtClean="0">
                <a:solidFill>
                  <a:srgbClr val="002060"/>
                </a:solidFill>
              </a:rPr>
              <a:t>общественных организаций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Опросы населения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Электронное голосование; активность в социальных сетях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Творческие конкурсы (детские рисунки, макеты, электронные презентации и др.)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6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59832" y="1315727"/>
            <a:ext cx="3672408" cy="452128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374132" y="6051331"/>
            <a:ext cx="2971800" cy="61003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ambria" panose="02040503050406030204" pitchFamily="18" charset="0"/>
                <a:ea typeface="Tahoma" panose="020B0604030504040204" pitchFamily="34" charset="0"/>
                <a:cs typeface="Arial" panose="020B0604020202020204" pitchFamily="34" charset="0"/>
              </a:rPr>
              <a:t>с. Киргиз-Мияки, Миякинский </a:t>
            </a:r>
            <a:r>
              <a:rPr lang="ru-RU" sz="1600" b="1" dirty="0" smtClean="0">
                <a:latin typeface="Cambria" panose="02040503050406030204" pitchFamily="18" charset="0"/>
                <a:ea typeface="Tahoma" panose="020B0604030504040204" pitchFamily="34" charset="0"/>
                <a:cs typeface="Arial" panose="020B0604020202020204" pitchFamily="34" charset="0"/>
              </a:rPr>
              <a:t>р-н</a:t>
            </a:r>
            <a:endParaRPr lang="en-US" sz="1600" b="1" dirty="0">
              <a:latin typeface="Cambria" panose="02040503050406030204" pitchFamily="18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55575" y="126544"/>
            <a:ext cx="8394901" cy="782176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Предварительные мероприятия по отбору проекта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83AF7-7F38-4844-A35F-777F5FB6AD3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9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105273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Оценка возможных проектов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052736"/>
            <a:ext cx="748883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В рамках подготовки общего собрания администрация МО должна предпринять следующие действия: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Сформировать перечень проблем / проектов по имеющимся сведениям и по результатам предварительных мероприятий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Убедиться, что объекты находятся в муниципальной собственности поселения, района, </a:t>
            </a:r>
            <a:r>
              <a:rPr lang="ru-RU" sz="2400" dirty="0" smtClean="0">
                <a:solidFill>
                  <a:srgbClr val="FF0000"/>
                </a:solidFill>
              </a:rPr>
              <a:t>города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Определить реалистичность выполнения возможных проектов (приемлемые технические решения с учетом состояния объектов, объем и стоимость работ, сроки, наличие сметной и технической документации, и т.д.)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Оценить возможность функционирования объекта на достаточно долгий </a:t>
            </a:r>
            <a:r>
              <a:rPr lang="ru-RU" sz="2400" dirty="0" smtClean="0">
                <a:solidFill>
                  <a:srgbClr val="002060"/>
                </a:solidFill>
              </a:rPr>
              <a:t>период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37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6730</TotalTime>
  <Words>1159</Words>
  <Application>Microsoft Office PowerPoint</Application>
  <PresentationFormat>Экран (4:3)</PresentationFormat>
  <Paragraphs>153</Paragraphs>
  <Slides>19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Отбор приоритетных проектов с участием населения </vt:lpstr>
      <vt:lpstr>Содержание</vt:lpstr>
      <vt:lpstr>Презентация PowerPoint</vt:lpstr>
      <vt:lpstr>Механизмы информирования населения</vt:lpstr>
      <vt:lpstr>Задачи информирования населения</vt:lpstr>
      <vt:lpstr>Презентация PowerPoint</vt:lpstr>
      <vt:lpstr>Предварительные мероприятия по отбору проекта</vt:lpstr>
      <vt:lpstr>Предварительные мероприятия по отбору проекта</vt:lpstr>
      <vt:lpstr>Оценка возможных проектов</vt:lpstr>
      <vt:lpstr>Подтверждение проведения предварительных мероприятий</vt:lpstr>
      <vt:lpstr>Презентация PowerPoint</vt:lpstr>
      <vt:lpstr>Порядок проведения общего собрания</vt:lpstr>
      <vt:lpstr>Повестка дня общего собрания </vt:lpstr>
      <vt:lpstr>В ходе проведения собрания:</vt:lpstr>
      <vt:lpstr>В ходе проведения собрания:</vt:lpstr>
      <vt:lpstr>Итоговые документы собрания</vt:lpstr>
      <vt:lpstr>Роль консультантов Проектного центра</vt:lpstr>
      <vt:lpstr>Роль консультантов Проектного центра</vt:lpstr>
      <vt:lpstr>Спасибо!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поддержки местных инициатив Резюме проекта</dc:title>
  <dc:creator>Аня</dc:creator>
  <cp:lastModifiedBy>Сельсовет</cp:lastModifiedBy>
  <cp:revision>455</cp:revision>
  <dcterms:created xsi:type="dcterms:W3CDTF">2012-08-21T06:30:08Z</dcterms:created>
  <dcterms:modified xsi:type="dcterms:W3CDTF">2017-01-17T04:40:10Z</dcterms:modified>
</cp:coreProperties>
</file>